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Economica" panose="020B0604020202020204" charset="0"/>
      <p:regular r:id="rId16"/>
      <p:bold r:id="rId17"/>
      <p:italic r:id="rId18"/>
      <p:boldItalic r:id="rId19"/>
    </p:embeddedFont>
    <p:embeddedFont>
      <p:font typeface="Lato Light" panose="020F0502020204030203" pitchFamily="34"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fe07acfdeb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fe07acfde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fe07acfde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gfe07acfdeb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b="1">
                <a:solidFill>
                  <a:schemeClr val="dk1"/>
                </a:solidFill>
              </a:rPr>
              <a:t>State / By Year / Details</a:t>
            </a:r>
            <a:endParaRPr/>
          </a:p>
          <a:p>
            <a:pPr marL="0" lvl="0" indent="0" algn="l" rtl="0">
              <a:lnSpc>
                <a:spcPct val="100000"/>
              </a:lnSpc>
              <a:spcBef>
                <a:spcPts val="0"/>
              </a:spcBef>
              <a:spcAft>
                <a:spcPts val="0"/>
              </a:spcAft>
              <a:buSzPts val="1100"/>
              <a:buNone/>
            </a:pPr>
            <a:r>
              <a:rPr lang="en" sz="1100">
                <a:solidFill>
                  <a:schemeClr val="dk1"/>
                </a:solidFill>
              </a:rPr>
              <a:t>ICE Bans:</a:t>
            </a:r>
            <a:endParaRPr/>
          </a:p>
          <a:p>
            <a:pPr marL="0" lvl="0" indent="0" algn="l" rtl="0">
              <a:lnSpc>
                <a:spcPct val="100000"/>
              </a:lnSpc>
              <a:spcBef>
                <a:spcPts val="0"/>
              </a:spcBef>
              <a:spcAft>
                <a:spcPts val="0"/>
              </a:spcAft>
              <a:buClr>
                <a:schemeClr val="dk1"/>
              </a:buClr>
              <a:buSzPts val="1100"/>
              <a:buFont typeface="Arial"/>
              <a:buNone/>
            </a:pPr>
            <a:r>
              <a:rPr lang="en" sz="1100">
                <a:solidFill>
                  <a:schemeClr val="dk1"/>
                </a:solidFill>
              </a:rPr>
              <a:t>Washington / 2030 / All new vehicles sold must be zero emission</a:t>
            </a:r>
            <a:endParaRPr/>
          </a:p>
          <a:p>
            <a:pPr marL="0" lvl="0" indent="0" algn="l" rtl="0">
              <a:lnSpc>
                <a:spcPct val="100000"/>
              </a:lnSpc>
              <a:spcBef>
                <a:spcPts val="0"/>
              </a:spcBef>
              <a:spcAft>
                <a:spcPts val="0"/>
              </a:spcAft>
              <a:buClr>
                <a:schemeClr val="dk1"/>
              </a:buClr>
              <a:buSzPts val="1100"/>
              <a:buFont typeface="Arial"/>
              <a:buNone/>
            </a:pPr>
            <a:r>
              <a:rPr lang="en" sz="1100">
                <a:solidFill>
                  <a:schemeClr val="dk1"/>
                </a:solidFill>
              </a:rPr>
              <a:t>California / 2035 / All new vehicles sold must be zero emission</a:t>
            </a:r>
            <a:endParaRPr/>
          </a:p>
          <a:p>
            <a:pPr marL="0" lvl="0" indent="0" algn="l" rtl="0">
              <a:lnSpc>
                <a:spcPct val="100000"/>
              </a:lnSpc>
              <a:spcBef>
                <a:spcPts val="0"/>
              </a:spcBef>
              <a:spcAft>
                <a:spcPts val="0"/>
              </a:spcAft>
              <a:buClr>
                <a:schemeClr val="dk1"/>
              </a:buClr>
              <a:buSzPts val="1100"/>
              <a:buFont typeface="Arial"/>
              <a:buNone/>
            </a:pPr>
            <a:r>
              <a:rPr lang="en" sz="1100">
                <a:solidFill>
                  <a:schemeClr val="dk1"/>
                </a:solidFill>
              </a:rPr>
              <a:t>Colorado / 2050 / All new vehicles sold must be zero emission</a:t>
            </a:r>
            <a:endParaRPr/>
          </a:p>
          <a:p>
            <a:pPr marL="15875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fe07acfdeb_0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Just another reason West Coast is the Best Coast</a:t>
            </a:r>
            <a:endParaRPr/>
          </a:p>
        </p:txBody>
      </p:sp>
      <p:sp>
        <p:nvSpPr>
          <p:cNvPr id="115" name="Google Shape;115;gfe07acfdeb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fe07acfdeb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fe07acfdeb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*Excluded COVID years and why</a:t>
            </a:r>
            <a:endParaRPr/>
          </a:p>
          <a:p>
            <a:pPr marL="457200" lvl="0" indent="-298450" algn="l" rtl="0">
              <a:spcBef>
                <a:spcPts val="0"/>
              </a:spcBef>
              <a:spcAft>
                <a:spcPts val="0"/>
              </a:spcAft>
              <a:buSzPts val="1100"/>
              <a:buChar char="-"/>
            </a:pPr>
            <a:r>
              <a:rPr lang="en"/>
              <a:t>Include data sets and type of data found in research. </a:t>
            </a:r>
            <a:endParaRPr/>
          </a:p>
          <a:p>
            <a:pPr marL="457200" lvl="0" indent="-298450" algn="l" rtl="0">
              <a:spcBef>
                <a:spcPts val="0"/>
              </a:spcBef>
              <a:spcAft>
                <a:spcPts val="0"/>
              </a:spcAft>
              <a:buSzPts val="1100"/>
              <a:buChar char="-"/>
            </a:pPr>
            <a:r>
              <a:rPr lang="en"/>
              <a:t>Limitations of the data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47cd5dafa3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47cd5dafa3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-Challenges/ how we overcame them</a:t>
            </a:r>
            <a:endParaRPr/>
          </a:p>
          <a:p>
            <a:pPr marL="0" lvl="0" indent="0" algn="l" rtl="0">
              <a:spcBef>
                <a:spcPts val="0"/>
              </a:spcBef>
              <a:spcAft>
                <a:spcPts val="0"/>
              </a:spcAft>
              <a:buNone/>
            </a:pPr>
            <a:r>
              <a:rPr lang="en"/>
              <a:t>-tools used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fe07acfdeb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fe07acfdeb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-Correlation factors of linear regression ( ie commute, household income vs sales)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fe07acfdeb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fe07acfdeb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fe07acfdeb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fe07acfdeb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Answers to questions</a:t>
            </a:r>
            <a:endParaRPr/>
          </a:p>
          <a:p>
            <a:pPr marL="457200" lvl="0" indent="-298450" algn="l" rtl="0">
              <a:spcBef>
                <a:spcPts val="0"/>
              </a:spcBef>
              <a:spcAft>
                <a:spcPts val="0"/>
              </a:spcAft>
              <a:buSzPts val="1100"/>
              <a:buChar char="-"/>
            </a:pPr>
            <a:r>
              <a:rPr lang="en"/>
              <a:t>Potential opps</a:t>
            </a:r>
            <a:endParaRPr/>
          </a:p>
          <a:p>
            <a:pPr marL="457200" lvl="0" indent="-298450" algn="l" rtl="0">
              <a:spcBef>
                <a:spcPts val="0"/>
              </a:spcBef>
              <a:spcAft>
                <a:spcPts val="0"/>
              </a:spcAft>
              <a:buSzPts val="1100"/>
              <a:buChar char="-"/>
            </a:pPr>
            <a:r>
              <a:rPr lang="en"/>
              <a:t>What else?</a:t>
            </a:r>
            <a:endParaRPr/>
          </a:p>
          <a:p>
            <a:pPr marL="457200" lvl="0" indent="-298450" algn="l" rtl="0">
              <a:spcBef>
                <a:spcPts val="0"/>
              </a:spcBef>
              <a:spcAft>
                <a:spcPts val="0"/>
              </a:spcAft>
              <a:buSzPts val="1100"/>
              <a:buChar char="-"/>
            </a:pPr>
            <a:r>
              <a:rPr lang="en"/>
              <a:t>Future investigations; given more time what would we have done more of?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472850" y="3484975"/>
            <a:ext cx="8520600" cy="1390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dirty="0"/>
              <a:t>California EV Dreams</a:t>
            </a:r>
            <a:br>
              <a:rPr lang="en" b="1" dirty="0"/>
            </a:br>
            <a:endParaRPr b="1" dirty="0"/>
          </a:p>
        </p:txBody>
      </p:sp>
      <p:sp>
        <p:nvSpPr>
          <p:cNvPr id="63" name="Google Shape;63;p13"/>
          <p:cNvSpPr txBox="1">
            <a:spLocks noGrp="1"/>
          </p:cNvSpPr>
          <p:nvPr>
            <p:ph type="subTitle" idx="1"/>
          </p:nvPr>
        </p:nvSpPr>
        <p:spPr>
          <a:xfrm>
            <a:off x="311700" y="4432225"/>
            <a:ext cx="8520600" cy="7926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Clr>
                <a:schemeClr val="dk1"/>
              </a:buClr>
              <a:buSzPts val="770"/>
              <a:buFont typeface="Arial"/>
              <a:buNone/>
            </a:pPr>
            <a:r>
              <a:rPr lang="en" sz="5200" dirty="0">
                <a:solidFill>
                  <a:srgbClr val="444444"/>
                </a:solidFill>
              </a:rPr>
              <a:t>A comprehensive view of EV adoption in the state of California</a:t>
            </a:r>
            <a:endParaRPr dirty="0">
              <a:solidFill>
                <a:srgbClr val="444444"/>
              </a:solidFill>
            </a:endParaRPr>
          </a:p>
        </p:txBody>
      </p:sp>
      <p:pic>
        <p:nvPicPr>
          <p:cNvPr id="64" name="Google Shape;64;p13"/>
          <p:cNvPicPr preferRelativeResize="0"/>
          <p:nvPr/>
        </p:nvPicPr>
        <p:blipFill>
          <a:blip r:embed="rId3">
            <a:alphaModFix/>
          </a:blip>
          <a:stretch>
            <a:fillRect/>
          </a:stretch>
        </p:blipFill>
        <p:spPr>
          <a:xfrm>
            <a:off x="2561369" y="107453"/>
            <a:ext cx="4681334" cy="3122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What factors contribute to sales in CA?	</a:t>
            </a:r>
            <a:endParaRPr/>
          </a:p>
        </p:txBody>
      </p:sp>
      <p:sp>
        <p:nvSpPr>
          <p:cNvPr id="70" name="Google Shape;70;p1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dirty="0">
                <a:solidFill>
                  <a:srgbClr val="24292F"/>
                </a:solidFill>
                <a:highlight>
                  <a:srgbClr val="FFFFFF"/>
                </a:highlight>
                <a:latin typeface="Arial"/>
                <a:ea typeface="Arial"/>
                <a:cs typeface="Arial"/>
                <a:sym typeface="Arial"/>
              </a:rPr>
              <a:t>The purpose of this project is to analyze factors that contribute to EV purchases in the state of California. At a more granular level, we will be looking within California counties to determine any relevant factors that contribute most to purchases.</a:t>
            </a:r>
            <a:endParaRPr sz="1400" dirty="0">
              <a:solidFill>
                <a:srgbClr val="24292F"/>
              </a:solidFill>
              <a:highlight>
                <a:srgbClr val="FFFFFF"/>
              </a:highlight>
              <a:latin typeface="Arial"/>
              <a:ea typeface="Arial"/>
              <a:cs typeface="Arial"/>
              <a:sym typeface="Arial"/>
            </a:endParaRPr>
          </a:p>
          <a:p>
            <a:pPr marL="457200" lvl="0" indent="-317500" algn="l" rtl="0">
              <a:spcBef>
                <a:spcPts val="1200"/>
              </a:spcBef>
              <a:spcAft>
                <a:spcPts val="0"/>
              </a:spcAft>
              <a:buClr>
                <a:srgbClr val="24292F"/>
              </a:buClr>
              <a:buSzPts val="1400"/>
              <a:buFont typeface="Arial"/>
              <a:buChar char="●"/>
            </a:pPr>
            <a:r>
              <a:rPr lang="en" sz="1400" dirty="0">
                <a:solidFill>
                  <a:srgbClr val="24292F"/>
                </a:solidFill>
                <a:highlight>
                  <a:srgbClr val="FFFFFF"/>
                </a:highlight>
                <a:latin typeface="Arial"/>
                <a:ea typeface="Arial"/>
                <a:cs typeface="Arial"/>
                <a:sym typeface="Arial"/>
              </a:rPr>
              <a:t>With this analysis we would like to answer the following questions:</a:t>
            </a:r>
            <a:endParaRPr sz="1400" dirty="0">
              <a:solidFill>
                <a:srgbClr val="24292F"/>
              </a:solidFill>
              <a:highlight>
                <a:srgbClr val="FFFFFF"/>
              </a:highlight>
              <a:latin typeface="Arial"/>
              <a:ea typeface="Arial"/>
              <a:cs typeface="Arial"/>
              <a:sym typeface="Arial"/>
            </a:endParaRPr>
          </a:p>
          <a:p>
            <a:pPr marL="914400" lvl="1" indent="-317500" algn="l" rtl="0">
              <a:spcBef>
                <a:spcPts val="0"/>
              </a:spcBef>
              <a:spcAft>
                <a:spcPts val="0"/>
              </a:spcAft>
              <a:buClr>
                <a:srgbClr val="24292F"/>
              </a:buClr>
              <a:buSzPts val="1400"/>
              <a:buFont typeface="Arial"/>
              <a:buChar char="○"/>
            </a:pPr>
            <a:r>
              <a:rPr lang="en" sz="1400" dirty="0">
                <a:solidFill>
                  <a:srgbClr val="24292F"/>
                </a:solidFill>
                <a:highlight>
                  <a:srgbClr val="FFFFFF"/>
                </a:highlight>
                <a:latin typeface="Arial"/>
                <a:ea typeface="Arial"/>
                <a:cs typeface="Arial"/>
                <a:sym typeface="Arial"/>
              </a:rPr>
              <a:t>What is the opportunity in identifying a gap in this dataset?</a:t>
            </a:r>
            <a:endParaRPr sz="1400" dirty="0">
              <a:solidFill>
                <a:srgbClr val="24292F"/>
              </a:solidFill>
              <a:highlight>
                <a:srgbClr val="FFFFFF"/>
              </a:highlight>
              <a:latin typeface="Arial"/>
              <a:ea typeface="Arial"/>
              <a:cs typeface="Arial"/>
              <a:sym typeface="Arial"/>
            </a:endParaRPr>
          </a:p>
          <a:p>
            <a:pPr marL="914400" lvl="1" indent="-317500" algn="l" rtl="0">
              <a:spcBef>
                <a:spcPts val="0"/>
              </a:spcBef>
              <a:spcAft>
                <a:spcPts val="0"/>
              </a:spcAft>
              <a:buClr>
                <a:srgbClr val="24292F"/>
              </a:buClr>
              <a:buSzPts val="1400"/>
              <a:buFont typeface="Arial"/>
              <a:buChar char="○"/>
            </a:pPr>
            <a:r>
              <a:rPr lang="en" dirty="0">
                <a:solidFill>
                  <a:srgbClr val="24292F"/>
                </a:solidFill>
                <a:highlight>
                  <a:srgbClr val="FFFFFF"/>
                </a:highlight>
                <a:latin typeface="Arial"/>
                <a:ea typeface="Arial"/>
                <a:cs typeface="Arial"/>
                <a:sym typeface="Arial"/>
              </a:rPr>
              <a:t>What is the market opportunity?</a:t>
            </a:r>
            <a:endParaRPr dirty="0">
              <a:solidFill>
                <a:srgbClr val="24292F"/>
              </a:solidFill>
              <a:highlight>
                <a:srgbClr val="FFFFFF"/>
              </a:highlight>
              <a:latin typeface="Arial"/>
              <a:ea typeface="Arial"/>
              <a:cs typeface="Arial"/>
              <a:sym typeface="Arial"/>
            </a:endParaRPr>
          </a:p>
          <a:p>
            <a:pPr marL="914400" lvl="1" indent="-317500" algn="l" rtl="0">
              <a:spcBef>
                <a:spcPts val="0"/>
              </a:spcBef>
              <a:spcAft>
                <a:spcPts val="0"/>
              </a:spcAft>
              <a:buClr>
                <a:srgbClr val="24292F"/>
              </a:buClr>
              <a:buSzPts val="1400"/>
              <a:buFont typeface="Arial"/>
              <a:buChar char="○"/>
            </a:pPr>
            <a:r>
              <a:rPr lang="en" dirty="0">
                <a:solidFill>
                  <a:srgbClr val="24292F"/>
                </a:solidFill>
                <a:highlight>
                  <a:srgbClr val="FFFFFF"/>
                </a:highlight>
                <a:latin typeface="Arial"/>
                <a:ea typeface="Arial"/>
                <a:cs typeface="Arial"/>
                <a:sym typeface="Arial"/>
              </a:rPr>
              <a:t>Which counties in CA should EV manufacturers focus their marketing?</a:t>
            </a:r>
            <a:endParaRPr dirty="0">
              <a:solidFill>
                <a:srgbClr val="24292F"/>
              </a:solidFill>
              <a:highlight>
                <a:srgbClr val="FFFFFF"/>
              </a:highlight>
              <a:latin typeface="Arial"/>
              <a:ea typeface="Arial"/>
              <a:cs typeface="Arial"/>
              <a:sym typeface="Arial"/>
            </a:endParaRPr>
          </a:p>
          <a:p>
            <a:pPr marL="914400" lvl="1" indent="-317500" algn="l" rtl="0">
              <a:spcBef>
                <a:spcPts val="0"/>
              </a:spcBef>
              <a:spcAft>
                <a:spcPts val="0"/>
              </a:spcAft>
              <a:buClr>
                <a:srgbClr val="24292F"/>
              </a:buClr>
              <a:buSzPts val="1400"/>
              <a:buFont typeface="Arial"/>
              <a:buChar char="○"/>
            </a:pPr>
            <a:r>
              <a:rPr lang="en" dirty="0">
                <a:solidFill>
                  <a:srgbClr val="24292F"/>
                </a:solidFill>
                <a:highlight>
                  <a:srgbClr val="FFFFFF"/>
                </a:highlight>
                <a:latin typeface="Arial"/>
                <a:ea typeface="Arial"/>
                <a:cs typeface="Arial"/>
                <a:sym typeface="Arial"/>
              </a:rPr>
              <a:t>Should EV manufacturers be encouraging implementation of incentives to drive sales?</a:t>
            </a:r>
            <a:endParaRPr dirty="0">
              <a:solidFill>
                <a:srgbClr val="24292F"/>
              </a:solidFill>
              <a:highlight>
                <a:srgbClr val="FFFFFF"/>
              </a:highlight>
              <a:latin typeface="Arial"/>
              <a:ea typeface="Arial"/>
              <a:cs typeface="Arial"/>
              <a:sym typeface="Arial"/>
            </a:endParaRPr>
          </a:p>
          <a:p>
            <a:pPr marL="457200" lvl="0" indent="0" algn="l" rtl="0">
              <a:spcBef>
                <a:spcPts val="1200"/>
              </a:spcBef>
              <a:spcAft>
                <a:spcPts val="1200"/>
              </a:spcAft>
              <a:buNone/>
            </a:pPr>
            <a:endParaRPr sz="1500" dirty="0">
              <a:solidFill>
                <a:srgbClr val="24292F"/>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p:nvPr/>
        </p:nvSpPr>
        <p:spPr>
          <a:xfrm>
            <a:off x="4925074" y="1238887"/>
            <a:ext cx="3573900" cy="3425700"/>
          </a:xfrm>
          <a:prstGeom prst="rect">
            <a:avLst/>
          </a:prstGeom>
          <a:solidFill>
            <a:srgbClr val="444444"/>
          </a:solidFill>
          <a:ln>
            <a:noFill/>
          </a:ln>
          <a:effectLst>
            <a:outerShdw blurRad="50800" dist="38100" algn="l"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sp>
        <p:nvSpPr>
          <p:cNvPr id="76" name="Google Shape;76;p15"/>
          <p:cNvSpPr txBox="1"/>
          <p:nvPr/>
        </p:nvSpPr>
        <p:spPr>
          <a:xfrm>
            <a:off x="5780008" y="1321551"/>
            <a:ext cx="24009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chemeClr val="lt1"/>
                </a:solidFill>
                <a:latin typeface="Arial"/>
                <a:ea typeface="Arial"/>
                <a:cs typeface="Arial"/>
                <a:sym typeface="Arial"/>
              </a:rPr>
              <a:t>West Coast EV uptake 2.7x more than national average</a:t>
            </a:r>
            <a:endParaRPr/>
          </a:p>
        </p:txBody>
      </p:sp>
      <p:cxnSp>
        <p:nvCxnSpPr>
          <p:cNvPr id="77" name="Google Shape;77;p15"/>
          <p:cNvCxnSpPr/>
          <p:nvPr/>
        </p:nvCxnSpPr>
        <p:spPr>
          <a:xfrm>
            <a:off x="5680757" y="1349233"/>
            <a:ext cx="0" cy="3108900"/>
          </a:xfrm>
          <a:prstGeom prst="straightConnector1">
            <a:avLst/>
          </a:prstGeom>
          <a:noFill/>
          <a:ln w="9525" cap="flat" cmpd="sng">
            <a:solidFill>
              <a:schemeClr val="accent2"/>
            </a:solidFill>
            <a:prstDash val="solid"/>
            <a:miter lim="800000"/>
            <a:headEnd type="none" w="sm" len="sm"/>
            <a:tailEnd type="none" w="sm" len="sm"/>
          </a:ln>
        </p:spPr>
      </p:cxnSp>
      <p:sp>
        <p:nvSpPr>
          <p:cNvPr id="78" name="Google Shape;78;p15"/>
          <p:cNvSpPr/>
          <p:nvPr/>
        </p:nvSpPr>
        <p:spPr>
          <a:xfrm rot="10800000" flipH="1">
            <a:off x="639640" y="4596248"/>
            <a:ext cx="1064400" cy="157800"/>
          </a:xfrm>
          <a:prstGeom prst="rtTriangle">
            <a:avLst/>
          </a:prstGeom>
          <a:solidFill>
            <a:srgbClr val="444444">
              <a:alpha val="47840"/>
            </a:srgbClr>
          </a:solidFill>
          <a:ln>
            <a:noFill/>
          </a:ln>
          <a:effectLst>
            <a:outerShdw blurRad="50800" dist="38100" algn="l"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sp>
        <p:nvSpPr>
          <p:cNvPr id="79" name="Google Shape;79;p15"/>
          <p:cNvSpPr/>
          <p:nvPr/>
        </p:nvSpPr>
        <p:spPr>
          <a:xfrm rot="10800000">
            <a:off x="706860" y="1238348"/>
            <a:ext cx="3600300" cy="3396300"/>
          </a:xfrm>
          <a:prstGeom prst="rect">
            <a:avLst/>
          </a:prstGeom>
          <a:solidFill>
            <a:srgbClr val="F2F2F2"/>
          </a:solidFill>
          <a:ln>
            <a:noFill/>
          </a:ln>
          <a:effectLst>
            <a:outerShdw blurRad="50800" dist="38100" dir="10800000" algn="r"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sp>
        <p:nvSpPr>
          <p:cNvPr id="80" name="Google Shape;80;p15"/>
          <p:cNvSpPr txBox="1"/>
          <p:nvPr/>
        </p:nvSpPr>
        <p:spPr>
          <a:xfrm>
            <a:off x="611317" y="786371"/>
            <a:ext cx="30183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Arial"/>
                <a:ea typeface="Arial"/>
                <a:cs typeface="Arial"/>
                <a:sym typeface="Arial"/>
              </a:rPr>
              <a:t>Global Trends</a:t>
            </a:r>
            <a:endParaRPr/>
          </a:p>
        </p:txBody>
      </p:sp>
      <p:sp>
        <p:nvSpPr>
          <p:cNvPr id="81" name="Google Shape;81;p15"/>
          <p:cNvSpPr/>
          <p:nvPr/>
        </p:nvSpPr>
        <p:spPr>
          <a:xfrm rot="10800000" flipH="1">
            <a:off x="651370" y="1080141"/>
            <a:ext cx="3593700" cy="34200"/>
          </a:xfrm>
          <a:prstGeom prst="rect">
            <a:avLst/>
          </a:prstGeom>
          <a:gradFill>
            <a:gsLst>
              <a:gs pos="0">
                <a:srgbClr val="24753E"/>
              </a:gs>
              <a:gs pos="54000">
                <a:srgbClr val="24753E"/>
              </a:gs>
              <a:gs pos="100000">
                <a:schemeClr val="accent1"/>
              </a:gs>
            </a:gsLst>
            <a:lin ang="10800025" scaled="0"/>
          </a:gradFill>
          <a:ln w="12700" cap="flat" cmpd="sng">
            <a:solidFill>
              <a:schemeClr val="accent1"/>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None/>
            </a:pPr>
            <a:endParaRPr sz="1350" b="0" i="0" u="none" strike="noStrike" cap="none">
              <a:solidFill>
                <a:srgbClr val="FFFFFF"/>
              </a:solidFill>
              <a:latin typeface="Calibri"/>
              <a:ea typeface="Calibri"/>
              <a:cs typeface="Calibri"/>
              <a:sym typeface="Calibri"/>
            </a:endParaRPr>
          </a:p>
        </p:txBody>
      </p:sp>
      <p:sp>
        <p:nvSpPr>
          <p:cNvPr id="82" name="Google Shape;82;p15"/>
          <p:cNvSpPr txBox="1"/>
          <p:nvPr/>
        </p:nvSpPr>
        <p:spPr>
          <a:xfrm>
            <a:off x="4873847" y="841775"/>
            <a:ext cx="34407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1" i="0" u="none" strike="noStrike" cap="none">
                <a:solidFill>
                  <a:srgbClr val="000000"/>
                </a:solidFill>
                <a:latin typeface="Arial"/>
                <a:ea typeface="Arial"/>
                <a:cs typeface="Arial"/>
                <a:sym typeface="Arial"/>
              </a:rPr>
              <a:t>US markets Impacts </a:t>
            </a:r>
            <a:endParaRPr/>
          </a:p>
        </p:txBody>
      </p:sp>
      <p:sp>
        <p:nvSpPr>
          <p:cNvPr id="83" name="Google Shape;83;p15"/>
          <p:cNvSpPr/>
          <p:nvPr/>
        </p:nvSpPr>
        <p:spPr>
          <a:xfrm rot="10800000" flipH="1">
            <a:off x="4913900" y="1078901"/>
            <a:ext cx="3596100" cy="34200"/>
          </a:xfrm>
          <a:prstGeom prst="rect">
            <a:avLst/>
          </a:prstGeom>
          <a:gradFill>
            <a:gsLst>
              <a:gs pos="0">
                <a:srgbClr val="24753E"/>
              </a:gs>
              <a:gs pos="54000">
                <a:srgbClr val="24753E"/>
              </a:gs>
              <a:gs pos="100000">
                <a:schemeClr val="accent1"/>
              </a:gs>
            </a:gsLst>
            <a:lin ang="10800025" scaled="0"/>
          </a:gradFill>
          <a:ln w="12700" cap="flat" cmpd="sng">
            <a:solidFill>
              <a:schemeClr val="accent1"/>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lnSpc>
                <a:spcPct val="100000"/>
              </a:lnSpc>
              <a:spcBef>
                <a:spcPts val="0"/>
              </a:spcBef>
              <a:spcAft>
                <a:spcPts val="0"/>
              </a:spcAft>
              <a:buNone/>
            </a:pPr>
            <a:endParaRPr sz="1350" b="0" i="0" u="none" strike="noStrike" cap="none">
              <a:solidFill>
                <a:srgbClr val="FFFFFF"/>
              </a:solidFill>
              <a:latin typeface="Calibri"/>
              <a:ea typeface="Calibri"/>
              <a:cs typeface="Calibri"/>
              <a:sym typeface="Calibri"/>
            </a:endParaRPr>
          </a:p>
        </p:txBody>
      </p:sp>
      <p:sp>
        <p:nvSpPr>
          <p:cNvPr id="84" name="Google Shape;84;p15"/>
          <p:cNvSpPr/>
          <p:nvPr/>
        </p:nvSpPr>
        <p:spPr>
          <a:xfrm>
            <a:off x="4981741" y="1806044"/>
            <a:ext cx="3107700" cy="8028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rgbClr val="FFFFFF"/>
              </a:solidFill>
              <a:latin typeface="Lato Light"/>
              <a:ea typeface="Lato Light"/>
              <a:cs typeface="Lato Light"/>
              <a:sym typeface="Lato Light"/>
            </a:endParaRPr>
          </a:p>
        </p:txBody>
      </p:sp>
      <p:sp>
        <p:nvSpPr>
          <p:cNvPr id="85" name="Google Shape;85;p15"/>
          <p:cNvSpPr/>
          <p:nvPr/>
        </p:nvSpPr>
        <p:spPr>
          <a:xfrm>
            <a:off x="5057270" y="2799680"/>
            <a:ext cx="3107700" cy="8028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rgbClr val="FFFFFF"/>
              </a:solidFill>
              <a:latin typeface="Lato Light"/>
              <a:ea typeface="Lato Light"/>
              <a:cs typeface="Lato Light"/>
              <a:sym typeface="Lato Light"/>
            </a:endParaRPr>
          </a:p>
        </p:txBody>
      </p:sp>
      <p:sp>
        <p:nvSpPr>
          <p:cNvPr id="86" name="Google Shape;86;p15"/>
          <p:cNvSpPr/>
          <p:nvPr/>
        </p:nvSpPr>
        <p:spPr>
          <a:xfrm>
            <a:off x="5052794" y="3839285"/>
            <a:ext cx="3107700" cy="8028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050" b="0" i="0" u="none" strike="noStrike" cap="none">
              <a:solidFill>
                <a:srgbClr val="FFFFFF"/>
              </a:solidFill>
              <a:latin typeface="Lato Light"/>
              <a:ea typeface="Lato Light"/>
              <a:cs typeface="Lato Light"/>
              <a:sym typeface="Lato Light"/>
            </a:endParaRPr>
          </a:p>
        </p:txBody>
      </p:sp>
      <p:sp>
        <p:nvSpPr>
          <p:cNvPr id="87" name="Google Shape;87;p15"/>
          <p:cNvSpPr/>
          <p:nvPr/>
        </p:nvSpPr>
        <p:spPr>
          <a:xfrm rot="10800000">
            <a:off x="7426648" y="4590936"/>
            <a:ext cx="1103700" cy="156600"/>
          </a:xfrm>
          <a:prstGeom prst="rtTriangle">
            <a:avLst/>
          </a:prstGeom>
          <a:solidFill>
            <a:srgbClr val="444444">
              <a:alpha val="47840"/>
            </a:srgbClr>
          </a:solidFill>
          <a:ln>
            <a:noFill/>
          </a:ln>
          <a:effectLst>
            <a:outerShdw blurRad="50800" dist="38100" algn="l"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pic>
        <p:nvPicPr>
          <p:cNvPr id="88" name="Google Shape;88;p15" descr="Customer review"/>
          <p:cNvPicPr preferRelativeResize="0"/>
          <p:nvPr/>
        </p:nvPicPr>
        <p:blipFill rotWithShape="1">
          <a:blip r:embed="rId3">
            <a:alphaModFix/>
          </a:blip>
          <a:srcRect/>
          <a:stretch/>
        </p:blipFill>
        <p:spPr>
          <a:xfrm>
            <a:off x="5078873" y="3361635"/>
            <a:ext cx="547337" cy="547337"/>
          </a:xfrm>
          <a:prstGeom prst="rect">
            <a:avLst/>
          </a:prstGeom>
          <a:noFill/>
          <a:ln>
            <a:noFill/>
          </a:ln>
        </p:spPr>
      </p:pic>
      <p:cxnSp>
        <p:nvCxnSpPr>
          <p:cNvPr id="89" name="Google Shape;89;p15"/>
          <p:cNvCxnSpPr/>
          <p:nvPr/>
        </p:nvCxnSpPr>
        <p:spPr>
          <a:xfrm>
            <a:off x="1396853" y="1468955"/>
            <a:ext cx="0" cy="2926200"/>
          </a:xfrm>
          <a:prstGeom prst="straightConnector1">
            <a:avLst/>
          </a:prstGeom>
          <a:noFill/>
          <a:ln w="9525" cap="flat" cmpd="sng">
            <a:solidFill>
              <a:srgbClr val="181818"/>
            </a:solidFill>
            <a:prstDash val="solid"/>
            <a:miter lim="800000"/>
            <a:headEnd type="none" w="sm" len="sm"/>
            <a:tailEnd type="none" w="sm" len="sm"/>
          </a:ln>
        </p:spPr>
      </p:cxnSp>
      <p:sp>
        <p:nvSpPr>
          <p:cNvPr id="90" name="Google Shape;90;p15"/>
          <p:cNvSpPr txBox="1"/>
          <p:nvPr/>
        </p:nvSpPr>
        <p:spPr>
          <a:xfrm>
            <a:off x="1445235" y="1872777"/>
            <a:ext cx="25650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Infrastructure investments ramping up in EU</a:t>
            </a:r>
            <a:endParaRPr/>
          </a:p>
        </p:txBody>
      </p:sp>
      <p:sp>
        <p:nvSpPr>
          <p:cNvPr id="91" name="Google Shape;91;p15"/>
          <p:cNvSpPr txBox="1"/>
          <p:nvPr/>
        </p:nvSpPr>
        <p:spPr>
          <a:xfrm>
            <a:off x="1445235" y="3964540"/>
            <a:ext cx="2565000" cy="5772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Consumer sentiment - price point, driving range, charging are key to adoption</a:t>
            </a:r>
            <a:endParaRPr/>
          </a:p>
        </p:txBody>
      </p:sp>
      <p:sp>
        <p:nvSpPr>
          <p:cNvPr id="92" name="Google Shape;92;p15"/>
          <p:cNvSpPr txBox="1"/>
          <p:nvPr/>
        </p:nvSpPr>
        <p:spPr>
          <a:xfrm>
            <a:off x="1445235" y="3314640"/>
            <a:ext cx="2565000" cy="5772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Corporate influence - EV company cars, values driven priorities impacting EV market</a:t>
            </a:r>
            <a:endParaRPr/>
          </a:p>
        </p:txBody>
      </p:sp>
      <p:sp>
        <p:nvSpPr>
          <p:cNvPr id="93" name="Google Shape;93;p15"/>
          <p:cNvSpPr txBox="1"/>
          <p:nvPr/>
        </p:nvSpPr>
        <p:spPr>
          <a:xfrm>
            <a:off x="1445235" y="2353398"/>
            <a:ext cx="25650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Policy pressures – EU reduction in emissions and vehicles in cities</a:t>
            </a:r>
            <a:endParaRPr/>
          </a:p>
        </p:txBody>
      </p:sp>
      <p:sp>
        <p:nvSpPr>
          <p:cNvPr id="94" name="Google Shape;94;p15"/>
          <p:cNvSpPr txBox="1"/>
          <p:nvPr/>
        </p:nvSpPr>
        <p:spPr>
          <a:xfrm>
            <a:off x="928058" y="1385114"/>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01.</a:t>
            </a:r>
            <a:endParaRPr sz="2100" b="1" i="0" u="none" strike="noStrike" cap="none">
              <a:solidFill>
                <a:schemeClr val="accent1"/>
              </a:solidFill>
              <a:latin typeface="Calibri"/>
              <a:ea typeface="Calibri"/>
              <a:cs typeface="Calibri"/>
              <a:sym typeface="Calibri"/>
            </a:endParaRPr>
          </a:p>
        </p:txBody>
      </p:sp>
      <p:sp>
        <p:nvSpPr>
          <p:cNvPr id="95" name="Google Shape;95;p15"/>
          <p:cNvSpPr txBox="1"/>
          <p:nvPr/>
        </p:nvSpPr>
        <p:spPr>
          <a:xfrm>
            <a:off x="928058" y="1916042"/>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02.</a:t>
            </a:r>
            <a:endParaRPr sz="2100" b="1" i="0" u="none" strike="noStrike" cap="none">
              <a:solidFill>
                <a:schemeClr val="accent1"/>
              </a:solidFill>
              <a:latin typeface="Calibri"/>
              <a:ea typeface="Calibri"/>
              <a:cs typeface="Calibri"/>
              <a:sym typeface="Calibri"/>
            </a:endParaRPr>
          </a:p>
        </p:txBody>
      </p:sp>
      <p:sp>
        <p:nvSpPr>
          <p:cNvPr id="96" name="Google Shape;96;p15"/>
          <p:cNvSpPr txBox="1"/>
          <p:nvPr/>
        </p:nvSpPr>
        <p:spPr>
          <a:xfrm>
            <a:off x="928058" y="2446970"/>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03.</a:t>
            </a:r>
            <a:endParaRPr sz="2100" b="1" i="0" u="none" strike="noStrike" cap="none">
              <a:solidFill>
                <a:schemeClr val="accent1"/>
              </a:solidFill>
              <a:latin typeface="Calibri"/>
              <a:ea typeface="Calibri"/>
              <a:cs typeface="Calibri"/>
              <a:sym typeface="Calibri"/>
            </a:endParaRPr>
          </a:p>
        </p:txBody>
      </p:sp>
      <p:sp>
        <p:nvSpPr>
          <p:cNvPr id="97" name="Google Shape;97;p15"/>
          <p:cNvSpPr txBox="1"/>
          <p:nvPr/>
        </p:nvSpPr>
        <p:spPr>
          <a:xfrm>
            <a:off x="928058" y="2977898"/>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04.</a:t>
            </a:r>
            <a:endParaRPr sz="2100" b="1" i="0" u="none" strike="noStrike" cap="none">
              <a:solidFill>
                <a:schemeClr val="accent1"/>
              </a:solidFill>
              <a:latin typeface="Calibri"/>
              <a:ea typeface="Calibri"/>
              <a:cs typeface="Calibri"/>
              <a:sym typeface="Calibri"/>
            </a:endParaRPr>
          </a:p>
        </p:txBody>
      </p:sp>
      <p:sp>
        <p:nvSpPr>
          <p:cNvPr id="98" name="Google Shape;98;p15"/>
          <p:cNvSpPr/>
          <p:nvPr/>
        </p:nvSpPr>
        <p:spPr>
          <a:xfrm rot="10800000">
            <a:off x="7411649" y="2559245"/>
            <a:ext cx="1103700" cy="154500"/>
          </a:xfrm>
          <a:prstGeom prst="rtTriangle">
            <a:avLst/>
          </a:prstGeom>
          <a:solidFill>
            <a:srgbClr val="444444">
              <a:alpha val="47840"/>
            </a:srgbClr>
          </a:solidFill>
          <a:ln>
            <a:noFill/>
          </a:ln>
          <a:effectLst>
            <a:outerShdw blurRad="50800" dist="38100" algn="l"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sp>
        <p:nvSpPr>
          <p:cNvPr id="99" name="Google Shape;99;p15"/>
          <p:cNvSpPr/>
          <p:nvPr/>
        </p:nvSpPr>
        <p:spPr>
          <a:xfrm rot="10800000">
            <a:off x="7421547" y="3695233"/>
            <a:ext cx="1103700" cy="156600"/>
          </a:xfrm>
          <a:prstGeom prst="rtTriangle">
            <a:avLst/>
          </a:prstGeom>
          <a:solidFill>
            <a:srgbClr val="444444">
              <a:alpha val="47840"/>
            </a:srgbClr>
          </a:solidFill>
          <a:ln>
            <a:noFill/>
          </a:ln>
          <a:effectLst>
            <a:outerShdw blurRad="50800" dist="38100" algn="l" rotWithShape="0">
              <a:srgbClr val="000000">
                <a:alpha val="40000"/>
              </a:srgbClr>
            </a:outerShdw>
          </a:effectLst>
        </p:spPr>
        <p:txBody>
          <a:bodyPr spcFirstLastPara="1" wrap="square" lIns="535500" tIns="0" rIns="68050" bIns="133875" anchor="ctr" anchorCtr="0">
            <a:noAutofit/>
          </a:bodyPr>
          <a:lstStyle/>
          <a:p>
            <a:pPr marL="0" marR="0" lvl="0" indent="0" algn="l" rtl="0">
              <a:lnSpc>
                <a:spcPct val="100000"/>
              </a:lnSpc>
              <a:spcBef>
                <a:spcPts val="0"/>
              </a:spcBef>
              <a:spcAft>
                <a:spcPts val="0"/>
              </a:spcAft>
              <a:buNone/>
            </a:pPr>
            <a:endParaRPr sz="3000" b="0" i="0" u="none" strike="noStrike" cap="none">
              <a:solidFill>
                <a:srgbClr val="F88650"/>
              </a:solidFill>
              <a:latin typeface="Calibri"/>
              <a:ea typeface="Calibri"/>
              <a:cs typeface="Calibri"/>
              <a:sym typeface="Calibri"/>
            </a:endParaRPr>
          </a:p>
        </p:txBody>
      </p:sp>
      <p:sp>
        <p:nvSpPr>
          <p:cNvPr id="100" name="Google Shape;100;p15"/>
          <p:cNvSpPr txBox="1"/>
          <p:nvPr/>
        </p:nvSpPr>
        <p:spPr>
          <a:xfrm>
            <a:off x="5908024" y="3333990"/>
            <a:ext cx="2447100" cy="5772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1100" b="0" i="0" u="none" strike="noStrike" cap="none">
                <a:solidFill>
                  <a:schemeClr val="lt1"/>
                </a:solidFill>
                <a:latin typeface="Arial"/>
                <a:ea typeface="Arial"/>
                <a:cs typeface="Arial"/>
                <a:sym typeface="Arial"/>
              </a:rPr>
              <a:t>OEM: more models available, aggressive production and sales targets across</a:t>
            </a:r>
            <a:endParaRPr sz="1100" b="0" i="0" u="none" strike="noStrike" cap="none">
              <a:solidFill>
                <a:schemeClr val="lt1"/>
              </a:solidFill>
              <a:latin typeface="Arial"/>
              <a:ea typeface="Arial"/>
              <a:cs typeface="Arial"/>
              <a:sym typeface="Arial"/>
            </a:endParaRPr>
          </a:p>
        </p:txBody>
      </p:sp>
      <p:sp>
        <p:nvSpPr>
          <p:cNvPr id="101" name="Google Shape;101;p15"/>
          <p:cNvSpPr txBox="1">
            <a:spLocks noGrp="1"/>
          </p:cNvSpPr>
          <p:nvPr>
            <p:ph type="title"/>
          </p:nvPr>
        </p:nvSpPr>
        <p:spPr>
          <a:xfrm>
            <a:off x="177625" y="155375"/>
            <a:ext cx="88587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3600"/>
              <a:t>Localizing trends in Global Market: What’s driving up EV sales</a:t>
            </a:r>
            <a:endParaRPr sz="3600"/>
          </a:p>
        </p:txBody>
      </p:sp>
      <p:sp>
        <p:nvSpPr>
          <p:cNvPr id="102" name="Google Shape;102;p15"/>
          <p:cNvSpPr txBox="1"/>
          <p:nvPr/>
        </p:nvSpPr>
        <p:spPr>
          <a:xfrm>
            <a:off x="5780008" y="1934044"/>
            <a:ext cx="2400900" cy="5772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chemeClr val="lt1"/>
                </a:solidFill>
                <a:latin typeface="Arial"/>
                <a:ea typeface="Arial"/>
                <a:cs typeface="Arial"/>
                <a:sym typeface="Arial"/>
              </a:rPr>
              <a:t>Infrastructure investments &amp; incentives to purchase EVs in  planned via US Govt.</a:t>
            </a:r>
            <a:endParaRPr/>
          </a:p>
        </p:txBody>
      </p:sp>
      <p:sp>
        <p:nvSpPr>
          <p:cNvPr id="103" name="Google Shape;103;p15"/>
          <p:cNvSpPr txBox="1"/>
          <p:nvPr/>
        </p:nvSpPr>
        <p:spPr>
          <a:xfrm>
            <a:off x="1445235" y="1392156"/>
            <a:ext cx="25650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EU growth (2019 – 2020) &gt; US &amp; everywhere else</a:t>
            </a:r>
            <a:endParaRPr/>
          </a:p>
        </p:txBody>
      </p:sp>
      <p:sp>
        <p:nvSpPr>
          <p:cNvPr id="104" name="Google Shape;104;p15"/>
          <p:cNvSpPr txBox="1"/>
          <p:nvPr/>
        </p:nvSpPr>
        <p:spPr>
          <a:xfrm>
            <a:off x="1445235" y="2834019"/>
            <a:ext cx="25650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rgbClr val="000000"/>
                </a:solidFill>
                <a:latin typeface="Arial"/>
                <a:ea typeface="Arial"/>
                <a:cs typeface="Arial"/>
                <a:sym typeface="Arial"/>
              </a:rPr>
              <a:t>OEM strategies - model availability, production, sales targets</a:t>
            </a:r>
            <a:endParaRPr/>
          </a:p>
        </p:txBody>
      </p:sp>
      <p:sp>
        <p:nvSpPr>
          <p:cNvPr id="105" name="Google Shape;105;p15"/>
          <p:cNvSpPr txBox="1"/>
          <p:nvPr/>
        </p:nvSpPr>
        <p:spPr>
          <a:xfrm>
            <a:off x="928058" y="4039753"/>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06.</a:t>
            </a:r>
            <a:endParaRPr sz="2100" b="1" i="0" u="none" strike="noStrike" cap="none">
              <a:solidFill>
                <a:schemeClr val="accent1"/>
              </a:solidFill>
              <a:latin typeface="Calibri"/>
              <a:ea typeface="Calibri"/>
              <a:cs typeface="Calibri"/>
              <a:sym typeface="Calibri"/>
            </a:endParaRPr>
          </a:p>
        </p:txBody>
      </p:sp>
      <p:sp>
        <p:nvSpPr>
          <p:cNvPr id="106" name="Google Shape;106;p15"/>
          <p:cNvSpPr txBox="1"/>
          <p:nvPr/>
        </p:nvSpPr>
        <p:spPr>
          <a:xfrm>
            <a:off x="928058" y="3508826"/>
            <a:ext cx="378300" cy="392400"/>
          </a:xfrm>
          <a:prstGeom prst="rect">
            <a:avLst/>
          </a:prstGeom>
          <a:noFill/>
          <a:ln>
            <a:noFill/>
          </a:ln>
        </p:spPr>
        <p:txBody>
          <a:bodyPr spcFirstLastPara="1" wrap="square" lIns="0" tIns="34275" rIns="0" bIns="34275" anchor="t" anchorCtr="0">
            <a:spAutoFit/>
          </a:bodyPr>
          <a:lstStyle/>
          <a:p>
            <a:pPr marL="0" marR="0" lvl="0" indent="0" algn="l" rtl="0">
              <a:lnSpc>
                <a:spcPct val="100000"/>
              </a:lnSpc>
              <a:spcBef>
                <a:spcPts val="0"/>
              </a:spcBef>
              <a:spcAft>
                <a:spcPts val="0"/>
              </a:spcAft>
              <a:buNone/>
            </a:pPr>
            <a:r>
              <a:rPr lang="en" sz="2100" b="1" i="0" u="none" strike="noStrike" cap="none">
                <a:solidFill>
                  <a:schemeClr val="accent1"/>
                </a:solidFill>
                <a:latin typeface="Calibri"/>
                <a:ea typeface="Calibri"/>
                <a:cs typeface="Calibri"/>
                <a:sym typeface="Calibri"/>
              </a:rPr>
              <a:t>05.</a:t>
            </a:r>
            <a:endParaRPr sz="2100" b="1" i="0" u="none" strike="noStrike" cap="none">
              <a:solidFill>
                <a:schemeClr val="accent1"/>
              </a:solidFill>
              <a:latin typeface="Calibri"/>
              <a:ea typeface="Calibri"/>
              <a:cs typeface="Calibri"/>
              <a:sym typeface="Calibri"/>
            </a:endParaRPr>
          </a:p>
        </p:txBody>
      </p:sp>
      <p:sp>
        <p:nvSpPr>
          <p:cNvPr id="107" name="Google Shape;107;p15"/>
          <p:cNvSpPr txBox="1"/>
          <p:nvPr/>
        </p:nvSpPr>
        <p:spPr>
          <a:xfrm>
            <a:off x="5780008" y="2731203"/>
            <a:ext cx="24009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chemeClr val="lt1"/>
                </a:solidFill>
                <a:latin typeface="Arial"/>
                <a:ea typeface="Arial"/>
                <a:cs typeface="Arial"/>
                <a:sym typeface="Arial"/>
              </a:rPr>
              <a:t>Policy pressures - CA, WA, CO ICE bans are coming. </a:t>
            </a:r>
            <a:endParaRPr/>
          </a:p>
        </p:txBody>
      </p:sp>
      <p:sp>
        <p:nvSpPr>
          <p:cNvPr id="108" name="Google Shape;108;p15"/>
          <p:cNvSpPr txBox="1"/>
          <p:nvPr/>
        </p:nvSpPr>
        <p:spPr>
          <a:xfrm>
            <a:off x="5780008" y="4094687"/>
            <a:ext cx="2400900" cy="408000"/>
          </a:xfrm>
          <a:prstGeom prst="rect">
            <a:avLst/>
          </a:prstGeom>
          <a:noFill/>
          <a:ln>
            <a:noFill/>
          </a:ln>
        </p:spPr>
        <p:txBody>
          <a:bodyPr spcFirstLastPara="1" wrap="square" lIns="0" tIns="34275" rIns="0" bIns="34275" anchor="t" anchorCtr="0">
            <a:spAutoFit/>
          </a:bodyPr>
          <a:lstStyle/>
          <a:p>
            <a:pPr marL="139700" marR="0" lvl="0" indent="0" algn="l" rtl="0">
              <a:lnSpc>
                <a:spcPct val="100000"/>
              </a:lnSpc>
              <a:spcBef>
                <a:spcPts val="0"/>
              </a:spcBef>
              <a:spcAft>
                <a:spcPts val="0"/>
              </a:spcAft>
              <a:buNone/>
            </a:pPr>
            <a:r>
              <a:rPr lang="en" sz="1100" b="0" i="0" u="none" strike="noStrike" cap="none">
                <a:solidFill>
                  <a:schemeClr val="lt1"/>
                </a:solidFill>
                <a:latin typeface="Arial"/>
                <a:ea typeface="Arial"/>
                <a:cs typeface="Arial"/>
                <a:sym typeface="Arial"/>
              </a:rPr>
              <a:t>Consumer sentiment - price point &amp; driving range close to ICE</a:t>
            </a:r>
            <a:endParaRPr/>
          </a:p>
        </p:txBody>
      </p:sp>
      <p:pic>
        <p:nvPicPr>
          <p:cNvPr id="109" name="Google Shape;109;p15" descr="Customer review"/>
          <p:cNvPicPr preferRelativeResize="0"/>
          <p:nvPr/>
        </p:nvPicPr>
        <p:blipFill rotWithShape="1">
          <a:blip r:embed="rId3">
            <a:alphaModFix/>
          </a:blip>
          <a:srcRect/>
          <a:stretch/>
        </p:blipFill>
        <p:spPr>
          <a:xfrm>
            <a:off x="5078873" y="2686560"/>
            <a:ext cx="547337" cy="547337"/>
          </a:xfrm>
          <a:prstGeom prst="rect">
            <a:avLst/>
          </a:prstGeom>
          <a:noFill/>
          <a:ln>
            <a:noFill/>
          </a:ln>
        </p:spPr>
      </p:pic>
      <p:pic>
        <p:nvPicPr>
          <p:cNvPr id="110" name="Google Shape;110;p15" descr="Customer review"/>
          <p:cNvPicPr preferRelativeResize="0"/>
          <p:nvPr/>
        </p:nvPicPr>
        <p:blipFill rotWithShape="1">
          <a:blip r:embed="rId3">
            <a:alphaModFix/>
          </a:blip>
          <a:srcRect/>
          <a:stretch/>
        </p:blipFill>
        <p:spPr>
          <a:xfrm>
            <a:off x="5078873" y="2011485"/>
            <a:ext cx="547337" cy="547337"/>
          </a:xfrm>
          <a:prstGeom prst="rect">
            <a:avLst/>
          </a:prstGeom>
          <a:noFill/>
          <a:ln>
            <a:noFill/>
          </a:ln>
        </p:spPr>
      </p:pic>
      <p:pic>
        <p:nvPicPr>
          <p:cNvPr id="111" name="Google Shape;111;p15" descr="Customer review"/>
          <p:cNvPicPr preferRelativeResize="0"/>
          <p:nvPr/>
        </p:nvPicPr>
        <p:blipFill rotWithShape="1">
          <a:blip r:embed="rId3">
            <a:alphaModFix/>
          </a:blip>
          <a:srcRect/>
          <a:stretch/>
        </p:blipFill>
        <p:spPr>
          <a:xfrm>
            <a:off x="5078873" y="1336410"/>
            <a:ext cx="547337" cy="547337"/>
          </a:xfrm>
          <a:prstGeom prst="rect">
            <a:avLst/>
          </a:prstGeom>
          <a:noFill/>
          <a:ln>
            <a:noFill/>
          </a:ln>
        </p:spPr>
      </p:pic>
      <p:pic>
        <p:nvPicPr>
          <p:cNvPr id="112" name="Google Shape;112;p15" descr="Customer review"/>
          <p:cNvPicPr preferRelativeResize="0"/>
          <p:nvPr/>
        </p:nvPicPr>
        <p:blipFill rotWithShape="1">
          <a:blip r:embed="rId3">
            <a:alphaModFix/>
          </a:blip>
          <a:srcRect/>
          <a:stretch/>
        </p:blipFill>
        <p:spPr>
          <a:xfrm>
            <a:off x="5078873" y="4036712"/>
            <a:ext cx="547337" cy="5473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6"/>
          <p:cNvSpPr/>
          <p:nvPr/>
        </p:nvSpPr>
        <p:spPr>
          <a:xfrm>
            <a:off x="4389400" y="788050"/>
            <a:ext cx="4339500" cy="3778500"/>
          </a:xfrm>
          <a:prstGeom prst="rect">
            <a:avLst/>
          </a:prstGeom>
          <a:solidFill>
            <a:srgbClr val="666666"/>
          </a:solidFill>
          <a:ln w="2857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6"/>
          <p:cNvSpPr txBox="1">
            <a:spLocks noGrp="1"/>
          </p:cNvSpPr>
          <p:nvPr>
            <p:ph type="title"/>
          </p:nvPr>
        </p:nvSpPr>
        <p:spPr>
          <a:xfrm>
            <a:off x="348700" y="64300"/>
            <a:ext cx="8520600" cy="831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a:solidFill>
                  <a:srgbClr val="000000"/>
                </a:solidFill>
              </a:rPr>
              <a:t>West Coast EV Adoption</a:t>
            </a:r>
            <a:endParaRPr>
              <a:solidFill>
                <a:srgbClr val="000000"/>
              </a:solidFill>
            </a:endParaRPr>
          </a:p>
        </p:txBody>
      </p:sp>
      <p:sp>
        <p:nvSpPr>
          <p:cNvPr id="119" name="Google Shape;119;p16"/>
          <p:cNvSpPr txBox="1"/>
          <p:nvPr/>
        </p:nvSpPr>
        <p:spPr>
          <a:xfrm>
            <a:off x="4449250" y="836350"/>
            <a:ext cx="4219800" cy="36864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1" i="0" u="none" strike="noStrike" cap="none">
                <a:solidFill>
                  <a:srgbClr val="FFFFFF"/>
                </a:solidFill>
                <a:latin typeface="Arial"/>
                <a:ea typeface="Arial"/>
                <a:cs typeface="Arial"/>
                <a:sym typeface="Arial"/>
              </a:rPr>
              <a:t>Largest EV markets</a:t>
            </a:r>
            <a:endParaRPr sz="15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endParaRPr sz="15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FFFFFF"/>
                </a:solidFill>
                <a:latin typeface="Arial"/>
                <a:ea typeface="Arial"/>
                <a:cs typeface="Arial"/>
                <a:sym typeface="Arial"/>
              </a:rPr>
              <a:t>West Coast EV adoption rates ~3x nat’l average</a:t>
            </a:r>
            <a:endParaRPr sz="1300" b="1" i="0" u="none" strike="noStrike" cap="none">
              <a:solidFill>
                <a:srgbClr val="FFFFFF"/>
              </a:solidFill>
              <a:latin typeface="Arial"/>
              <a:ea typeface="Arial"/>
              <a:cs typeface="Arial"/>
              <a:sym typeface="Arial"/>
            </a:endParaRPr>
          </a:p>
          <a:p>
            <a:pPr marL="914400" marR="0" lvl="0" indent="-311150" algn="l" rtl="0">
              <a:lnSpc>
                <a:spcPct val="100000"/>
              </a:lnSpc>
              <a:spcBef>
                <a:spcPts val="0"/>
              </a:spcBef>
              <a:spcAft>
                <a:spcPts val="0"/>
              </a:spcAft>
              <a:buClr>
                <a:srgbClr val="FFFFFF"/>
              </a:buClr>
              <a:buSzPts val="1300"/>
              <a:buFont typeface="Arial"/>
              <a:buAutoNum type="arabicPeriod"/>
            </a:pPr>
            <a:r>
              <a:rPr lang="en" sz="1300" b="0" i="0" u="none" strike="noStrike" cap="none">
                <a:solidFill>
                  <a:srgbClr val="FFFFFF"/>
                </a:solidFill>
                <a:latin typeface="Arial"/>
                <a:ea typeface="Arial"/>
                <a:cs typeface="Arial"/>
                <a:sym typeface="Arial"/>
              </a:rPr>
              <a:t>Southern California</a:t>
            </a:r>
            <a:endParaRPr sz="1300" b="0" i="0" u="none" strike="noStrike" cap="none">
              <a:solidFill>
                <a:srgbClr val="FFFFFF"/>
              </a:solidFill>
              <a:latin typeface="Arial"/>
              <a:ea typeface="Arial"/>
              <a:cs typeface="Arial"/>
              <a:sym typeface="Arial"/>
            </a:endParaRPr>
          </a:p>
          <a:p>
            <a:pPr marL="914400" marR="0" lvl="0" indent="-311150" algn="l" rtl="0">
              <a:lnSpc>
                <a:spcPct val="100000"/>
              </a:lnSpc>
              <a:spcBef>
                <a:spcPts val="0"/>
              </a:spcBef>
              <a:spcAft>
                <a:spcPts val="0"/>
              </a:spcAft>
              <a:buClr>
                <a:srgbClr val="FFFFFF"/>
              </a:buClr>
              <a:buSzPts val="1300"/>
              <a:buFont typeface="Arial"/>
              <a:buAutoNum type="arabicPeriod"/>
            </a:pPr>
            <a:r>
              <a:rPr lang="en" sz="1300" b="0" i="0" u="none" strike="noStrike" cap="none">
                <a:solidFill>
                  <a:srgbClr val="FFFFFF"/>
                </a:solidFill>
                <a:latin typeface="Arial"/>
                <a:ea typeface="Arial"/>
                <a:cs typeface="Arial"/>
                <a:sym typeface="Arial"/>
              </a:rPr>
              <a:t>Northern California</a:t>
            </a:r>
            <a:endParaRPr sz="1300" b="0" i="0" u="none" strike="noStrike" cap="none">
              <a:solidFill>
                <a:srgbClr val="FFFFFF"/>
              </a:solidFill>
              <a:latin typeface="Arial"/>
              <a:ea typeface="Arial"/>
              <a:cs typeface="Arial"/>
              <a:sym typeface="Arial"/>
            </a:endParaRPr>
          </a:p>
          <a:p>
            <a:pPr marL="914400" marR="0" lvl="0" indent="-311150" algn="l" rtl="0">
              <a:lnSpc>
                <a:spcPct val="100000"/>
              </a:lnSpc>
              <a:spcBef>
                <a:spcPts val="0"/>
              </a:spcBef>
              <a:spcAft>
                <a:spcPts val="0"/>
              </a:spcAft>
              <a:buClr>
                <a:srgbClr val="FFFFFF"/>
              </a:buClr>
              <a:buSzPts val="1300"/>
              <a:buFont typeface="Arial"/>
              <a:buAutoNum type="arabicPeriod"/>
            </a:pPr>
            <a:r>
              <a:rPr lang="en" sz="1300" b="0" i="0" u="none" strike="noStrike" cap="none">
                <a:solidFill>
                  <a:srgbClr val="FFFFFF"/>
                </a:solidFill>
                <a:latin typeface="Arial"/>
                <a:ea typeface="Arial"/>
                <a:cs typeface="Arial"/>
                <a:sym typeface="Arial"/>
              </a:rPr>
              <a:t>Seattle</a:t>
            </a:r>
            <a:endParaRPr sz="1300" b="0" i="0" u="none" strike="noStrike" cap="none">
              <a:solidFill>
                <a:srgbClr val="FFFFFF"/>
              </a:solidFill>
              <a:latin typeface="Arial"/>
              <a:ea typeface="Arial"/>
              <a:cs typeface="Arial"/>
              <a:sym typeface="Arial"/>
            </a:endParaRPr>
          </a:p>
          <a:p>
            <a:pPr marL="914400" marR="0" lvl="0" indent="-311150" algn="l" rtl="0">
              <a:lnSpc>
                <a:spcPct val="100000"/>
              </a:lnSpc>
              <a:spcBef>
                <a:spcPts val="0"/>
              </a:spcBef>
              <a:spcAft>
                <a:spcPts val="0"/>
              </a:spcAft>
              <a:buClr>
                <a:srgbClr val="FFFFFF"/>
              </a:buClr>
              <a:buSzPts val="1300"/>
              <a:buFont typeface="Arial"/>
              <a:buAutoNum type="arabicPeriod"/>
            </a:pPr>
            <a:r>
              <a:rPr lang="en" sz="1300" b="0" i="0" u="none" strike="noStrike" cap="none">
                <a:solidFill>
                  <a:srgbClr val="FFFFFF"/>
                </a:solidFill>
                <a:latin typeface="Arial"/>
                <a:ea typeface="Arial"/>
                <a:cs typeface="Arial"/>
                <a:sym typeface="Arial"/>
              </a:rPr>
              <a:t>Portland</a:t>
            </a:r>
            <a:endParaRPr sz="13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r>
              <a:rPr lang="en" sz="1500" b="1" i="0" u="none" strike="noStrike" cap="none">
                <a:solidFill>
                  <a:srgbClr val="FFFFFF"/>
                </a:solidFill>
                <a:latin typeface="Arial"/>
                <a:ea typeface="Arial"/>
                <a:cs typeface="Arial"/>
                <a:sym typeface="Arial"/>
              </a:rPr>
              <a:t>EV adoption is set to grow</a:t>
            </a:r>
            <a:endParaRPr sz="1500" b="1"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endParaRPr sz="1500" b="1" i="0" u="none" strike="noStrike" cap="none">
              <a:solidFill>
                <a:srgbClr val="FFFFFF"/>
              </a:solidFill>
              <a:latin typeface="Arial"/>
              <a:ea typeface="Arial"/>
              <a:cs typeface="Arial"/>
              <a:sym typeface="Arial"/>
            </a:endParaRPr>
          </a:p>
          <a:p>
            <a:pPr marL="457200" marR="0" lvl="0" indent="-311150" algn="l" rtl="0">
              <a:lnSpc>
                <a:spcPct val="100000"/>
              </a:lnSpc>
              <a:spcBef>
                <a:spcPts val="0"/>
              </a:spcBef>
              <a:spcAft>
                <a:spcPts val="0"/>
              </a:spcAft>
              <a:buClr>
                <a:srgbClr val="FFFFFF"/>
              </a:buClr>
              <a:buSzPts val="1300"/>
              <a:buFont typeface="Arial"/>
              <a:buChar char="➔"/>
            </a:pPr>
            <a:r>
              <a:rPr lang="en" sz="1300" b="0" i="0" u="none" strike="noStrike" cap="none">
                <a:solidFill>
                  <a:srgbClr val="FFFFFF"/>
                </a:solidFill>
                <a:latin typeface="Arial"/>
                <a:ea typeface="Arial"/>
                <a:cs typeface="Arial"/>
                <a:sym typeface="Arial"/>
              </a:rPr>
              <a:t>Many states are phasing out ICE vehicles</a:t>
            </a:r>
            <a:endParaRPr sz="1300" b="0" i="0" u="none" strike="noStrike" cap="none">
              <a:solidFill>
                <a:srgbClr val="FFFFFF"/>
              </a:solidFill>
              <a:latin typeface="Arial"/>
              <a:ea typeface="Arial"/>
              <a:cs typeface="Arial"/>
              <a:sym typeface="Arial"/>
            </a:endParaRPr>
          </a:p>
          <a:p>
            <a:pPr marL="457200" marR="0" lvl="0" indent="-311150" algn="l" rtl="0">
              <a:lnSpc>
                <a:spcPct val="100000"/>
              </a:lnSpc>
              <a:spcBef>
                <a:spcPts val="0"/>
              </a:spcBef>
              <a:spcAft>
                <a:spcPts val="0"/>
              </a:spcAft>
              <a:buClr>
                <a:srgbClr val="FFFFFF"/>
              </a:buClr>
              <a:buSzPts val="1300"/>
              <a:buFont typeface="Arial"/>
              <a:buChar char="➔"/>
            </a:pPr>
            <a:r>
              <a:rPr lang="en" sz="1300" b="0" i="0" u="none" strike="noStrike" cap="none">
                <a:solidFill>
                  <a:srgbClr val="FFFFFF"/>
                </a:solidFill>
                <a:latin typeface="Arial"/>
                <a:ea typeface="Arial"/>
                <a:cs typeface="Arial"/>
                <a:sym typeface="Arial"/>
              </a:rPr>
              <a:t>Investments in infrastructure and EV consumer incentives are growing</a:t>
            </a:r>
            <a:endParaRPr sz="1300" b="0" i="0" u="none" strike="noStrike" cap="none">
              <a:solidFill>
                <a:srgbClr val="FFFFFF"/>
              </a:solidFill>
              <a:latin typeface="Arial"/>
              <a:ea typeface="Arial"/>
              <a:cs typeface="Arial"/>
              <a:sym typeface="Arial"/>
            </a:endParaRPr>
          </a:p>
          <a:p>
            <a:pPr marL="457200" marR="0" lvl="0" indent="-311150" algn="l" rtl="0">
              <a:lnSpc>
                <a:spcPct val="100000"/>
              </a:lnSpc>
              <a:spcBef>
                <a:spcPts val="0"/>
              </a:spcBef>
              <a:spcAft>
                <a:spcPts val="0"/>
              </a:spcAft>
              <a:buClr>
                <a:srgbClr val="FFFFFF"/>
              </a:buClr>
              <a:buSzPts val="1300"/>
              <a:buFont typeface="Arial"/>
              <a:buChar char="➔"/>
            </a:pPr>
            <a:r>
              <a:rPr lang="en" sz="1300" b="0" i="0" u="none" strike="noStrike" cap="none">
                <a:solidFill>
                  <a:srgbClr val="FFFFFF"/>
                </a:solidFill>
                <a:latin typeface="Arial"/>
                <a:ea typeface="Arial"/>
                <a:cs typeface="Arial"/>
                <a:sym typeface="Arial"/>
              </a:rPr>
              <a:t>Price point and driving range are on par with ICE</a:t>
            </a:r>
            <a:endParaRPr sz="1300" b="0"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500"/>
              <a:buFont typeface="Arial"/>
              <a:buNone/>
            </a:pPr>
            <a:r>
              <a:rPr lang="en" sz="1500" b="1" i="0" u="none" strike="noStrike" cap="none">
                <a:solidFill>
                  <a:srgbClr val="FFFFFF"/>
                </a:solidFill>
                <a:latin typeface="Arial"/>
                <a:ea typeface="Arial"/>
                <a:cs typeface="Arial"/>
                <a:sym typeface="Arial"/>
              </a:rPr>
              <a:t>Tire and service needs are poised to grow exponentially</a:t>
            </a:r>
            <a:endParaRPr sz="1500" b="0" i="0" u="none" strike="noStrike" cap="none">
              <a:solidFill>
                <a:srgbClr val="FFFFFF"/>
              </a:solidFill>
              <a:latin typeface="Arial"/>
              <a:ea typeface="Arial"/>
              <a:cs typeface="Arial"/>
              <a:sym typeface="Arial"/>
            </a:endParaRPr>
          </a:p>
        </p:txBody>
      </p:sp>
      <p:pic>
        <p:nvPicPr>
          <p:cNvPr id="120" name="Google Shape;120;p16" descr="Screen Shot 2021-04-11 at 9.18.26 AM.png"/>
          <p:cNvPicPr preferRelativeResize="0"/>
          <p:nvPr/>
        </p:nvPicPr>
        <p:blipFill rotWithShape="1">
          <a:blip r:embed="rId3">
            <a:alphaModFix/>
          </a:blip>
          <a:srcRect t="1244"/>
          <a:stretch/>
        </p:blipFill>
        <p:spPr>
          <a:xfrm>
            <a:off x="545000" y="788050"/>
            <a:ext cx="3604676" cy="3778499"/>
          </a:xfrm>
          <a:prstGeom prst="rect">
            <a:avLst/>
          </a:prstGeom>
          <a:noFill/>
          <a:ln w="28575" cap="flat" cmpd="sng">
            <a:solidFill>
              <a:srgbClr val="CCCCCC"/>
            </a:solidFill>
            <a:prstDash val="solid"/>
            <a:round/>
            <a:headEnd type="none" w="sm" len="sm"/>
            <a:tailEnd type="none" w="sm" len="sm"/>
          </a:ln>
          <a:effectLst>
            <a:outerShdw blurRad="57150" dist="19050" dir="5400000" algn="bl" rotWithShape="0">
              <a:srgbClr val="000000">
                <a:alpha val="49800"/>
              </a:srgbClr>
            </a:outerShdw>
          </a:effectLst>
        </p:spPr>
      </p:pic>
      <p:sp>
        <p:nvSpPr>
          <p:cNvPr id="121" name="Google Shape;121;p16"/>
          <p:cNvSpPr txBox="1"/>
          <p:nvPr/>
        </p:nvSpPr>
        <p:spPr>
          <a:xfrm>
            <a:off x="7916756" y="4689246"/>
            <a:ext cx="888000" cy="119400"/>
          </a:xfrm>
          <a:prstGeom prst="rect">
            <a:avLst/>
          </a:prstGeom>
          <a:noFill/>
          <a:ln>
            <a:noFill/>
          </a:ln>
        </p:spPr>
        <p:txBody>
          <a:bodyPr spcFirstLastPara="1" wrap="square" lIns="19050" tIns="19050" rIns="19050" bIns="19050" anchor="ctr" anchorCtr="0">
            <a:spAutoFit/>
          </a:bodyPr>
          <a:lstStyle/>
          <a:p>
            <a:pPr marL="0" marR="0" lvl="0" indent="0" algn="l" rtl="0">
              <a:lnSpc>
                <a:spcPct val="100000"/>
              </a:lnSpc>
              <a:spcBef>
                <a:spcPts val="0"/>
              </a:spcBef>
              <a:spcAft>
                <a:spcPts val="0"/>
              </a:spcAft>
              <a:buClr>
                <a:srgbClr val="000000"/>
              </a:buClr>
              <a:buSzPts val="525"/>
              <a:buFont typeface="Arial"/>
              <a:buNone/>
            </a:pPr>
            <a:r>
              <a:rPr lang="en" sz="525" b="0" i="0" u="none" strike="noStrike" cap="none">
                <a:solidFill>
                  <a:srgbClr val="000000"/>
                </a:solidFill>
                <a:latin typeface="Arial"/>
                <a:ea typeface="Arial"/>
                <a:cs typeface="Arial"/>
                <a:sym typeface="Arial"/>
              </a:rPr>
              <a:t>*Internal Combustion Engine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Data Exploration</a:t>
            </a:r>
            <a:endParaRPr/>
          </a:p>
        </p:txBody>
      </p:sp>
      <p:sp>
        <p:nvSpPr>
          <p:cNvPr id="127" name="Google Shape;127;p17"/>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dirty="0"/>
              <a:t>Identified topic to help guide the process of data exploration</a:t>
            </a:r>
            <a:endParaRPr dirty="0"/>
          </a:p>
          <a:p>
            <a:pPr marL="914400" lvl="1" indent="-317500" algn="l" rtl="0">
              <a:spcBef>
                <a:spcPts val="0"/>
              </a:spcBef>
              <a:spcAft>
                <a:spcPts val="0"/>
              </a:spcAft>
              <a:buSzPts val="1400"/>
              <a:buChar char="○"/>
            </a:pPr>
            <a:r>
              <a:rPr lang="en" dirty="0"/>
              <a:t>Dug further into the topic and identified certain factors that potentially could tell/support our story. </a:t>
            </a:r>
            <a:endParaRPr dirty="0"/>
          </a:p>
          <a:p>
            <a:pPr marL="914400" lvl="1" indent="-317500" algn="l" rtl="0">
              <a:spcBef>
                <a:spcPts val="0"/>
              </a:spcBef>
              <a:spcAft>
                <a:spcPts val="0"/>
              </a:spcAft>
              <a:buSzPts val="1400"/>
              <a:buChar char="○"/>
            </a:pPr>
            <a:r>
              <a:rPr lang="en" dirty="0"/>
              <a:t>Each of the group members took a set of data and owned that dataset. </a:t>
            </a:r>
            <a:endParaRPr dirty="0"/>
          </a:p>
          <a:p>
            <a:pPr marL="914400" lvl="1" indent="-317500" algn="l" rtl="0">
              <a:spcBef>
                <a:spcPts val="0"/>
              </a:spcBef>
              <a:spcAft>
                <a:spcPts val="0"/>
              </a:spcAft>
              <a:buSzPts val="1400"/>
              <a:buChar char="○"/>
            </a:pPr>
            <a:r>
              <a:rPr lang="en" dirty="0"/>
              <a:t>Our data consisted of 4 datasets; demographics data for EV owners in CA, incentives by county, population by county, and sales data broken down by county, make, and model. </a:t>
            </a:r>
            <a:endParaRPr dirty="0"/>
          </a:p>
          <a:p>
            <a:pPr marL="914400" lvl="1" indent="-317500" algn="l" rtl="0">
              <a:spcBef>
                <a:spcPts val="0"/>
              </a:spcBef>
              <a:spcAft>
                <a:spcPts val="0"/>
              </a:spcAft>
              <a:buSzPts val="1400"/>
              <a:buChar char="○"/>
            </a:pPr>
            <a:r>
              <a:rPr lang="en" dirty="0"/>
              <a:t>One of the limitations in the data sets, particularly in the incentives data, was missing certain incentive start dates. </a:t>
            </a:r>
            <a:endParaRPr dirty="0"/>
          </a:p>
          <a:p>
            <a:pPr marL="914400" lvl="1" indent="-317500" algn="l" rtl="0">
              <a:spcBef>
                <a:spcPts val="0"/>
              </a:spcBef>
              <a:spcAft>
                <a:spcPts val="0"/>
              </a:spcAft>
              <a:buSzPts val="1400"/>
              <a:buChar char="○"/>
            </a:pPr>
            <a:r>
              <a:rPr lang="en" dirty="0"/>
              <a:t>Another limitation of the data, was potentially skewed data through COVID years, related to consumers driving less and less consumption in general. </a:t>
            </a:r>
            <a:endParaRPr dirty="0"/>
          </a:p>
          <a:p>
            <a:pPr marL="914400" lvl="1" indent="-317500" algn="l" rtl="0">
              <a:spcBef>
                <a:spcPts val="0"/>
              </a:spcBef>
              <a:spcAft>
                <a:spcPts val="0"/>
              </a:spcAft>
              <a:buSzPts val="1400"/>
              <a:buChar char="○"/>
            </a:pPr>
            <a:r>
              <a:rPr lang="en" dirty="0"/>
              <a:t>In addition, we identified any data points that needed to be converted or re-shaped. </a:t>
            </a:r>
            <a:endParaRPr dirty="0"/>
          </a:p>
          <a:p>
            <a:pPr marL="914400" lvl="1" indent="-317500" algn="l" rtl="0">
              <a:spcBef>
                <a:spcPts val="0"/>
              </a:spcBef>
              <a:spcAft>
                <a:spcPts val="0"/>
              </a:spcAft>
              <a:buSzPts val="1400"/>
              <a:buChar char="○"/>
            </a:pPr>
            <a:r>
              <a:rPr lang="en" dirty="0"/>
              <a:t>Multiple linear regression was performed on the demographics and the incentives by county data set.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Machine Learning Model</a:t>
            </a:r>
            <a:endParaRPr/>
          </a:p>
        </p:txBody>
      </p:sp>
      <p:sp>
        <p:nvSpPr>
          <p:cNvPr id="133" name="Google Shape;133;p18"/>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 sz="1200">
                <a:solidFill>
                  <a:srgbClr val="24292F"/>
                </a:solidFill>
                <a:highlight>
                  <a:srgbClr val="FFFFFF"/>
                </a:highlight>
              </a:rPr>
              <a:t>In evaluating our data, we considered all points that ultimately would support our topic; Do the number of incentives offered in counties of California contribute to EV sales? After initial evaluation we identified that the incentives and sales data would ultimately provide the best model for our hypothesis. The demographics data would serve best as supporting data. -Cleaning the data</a:t>
            </a:r>
            <a:endParaRPr sz="1200">
              <a:solidFill>
                <a:srgbClr val="24292F"/>
              </a:solidFill>
              <a:highlight>
                <a:srgbClr val="FFFFFF"/>
              </a:highlight>
            </a:endParaRPr>
          </a:p>
          <a:p>
            <a:pPr marL="914400" lvl="1" indent="-304800" algn="l" rtl="0">
              <a:spcBef>
                <a:spcPts val="0"/>
              </a:spcBef>
              <a:spcAft>
                <a:spcPts val="0"/>
              </a:spcAft>
              <a:buClr>
                <a:srgbClr val="24292F"/>
              </a:buClr>
              <a:buSzPts val="1200"/>
              <a:buChar char="○"/>
            </a:pPr>
            <a:r>
              <a:rPr lang="en" sz="1200">
                <a:solidFill>
                  <a:srgbClr val="24292F"/>
                </a:solidFill>
                <a:highlight>
                  <a:srgbClr val="FFFFFF"/>
                </a:highlight>
              </a:rPr>
              <a:t>The initial reshaping of the data took place in Jupyter notebook. We read in each of the data sets, identified that there were several nulls that needed to be removed. In addition, we took a fraction of the data given that our demographics data set was large.</a:t>
            </a:r>
            <a:endParaRPr sz="1200">
              <a:solidFill>
                <a:srgbClr val="24292F"/>
              </a:solidFill>
              <a:highlight>
                <a:srgbClr val="FFFFFF"/>
              </a:highlight>
            </a:endParaRPr>
          </a:p>
          <a:p>
            <a:pPr marL="457200" lvl="0" indent="-304800" algn="l" rtl="0">
              <a:spcBef>
                <a:spcPts val="0"/>
              </a:spcBef>
              <a:spcAft>
                <a:spcPts val="0"/>
              </a:spcAft>
              <a:buClr>
                <a:srgbClr val="24292F"/>
              </a:buClr>
              <a:buSzPts val="1200"/>
              <a:buChar char="●"/>
            </a:pPr>
            <a:r>
              <a:rPr lang="en" sz="1200">
                <a:solidFill>
                  <a:srgbClr val="24292F"/>
                </a:solidFill>
                <a:highlight>
                  <a:srgbClr val="FFFFFF"/>
                </a:highlight>
              </a:rPr>
              <a:t>AWS Relational Database and PG Admin</a:t>
            </a:r>
            <a:endParaRPr sz="1200">
              <a:solidFill>
                <a:srgbClr val="24292F"/>
              </a:solidFill>
              <a:highlight>
                <a:srgbClr val="FFFFFF"/>
              </a:highlight>
            </a:endParaRPr>
          </a:p>
          <a:p>
            <a:pPr marL="914400" lvl="1" indent="-304800" algn="l" rtl="0">
              <a:spcBef>
                <a:spcPts val="0"/>
              </a:spcBef>
              <a:spcAft>
                <a:spcPts val="0"/>
              </a:spcAft>
              <a:buClr>
                <a:srgbClr val="24292F"/>
              </a:buClr>
              <a:buSzPts val="1200"/>
              <a:buChar char="○"/>
            </a:pPr>
            <a:r>
              <a:rPr lang="en" sz="1200">
                <a:solidFill>
                  <a:srgbClr val="24292F"/>
                </a:solidFill>
                <a:highlight>
                  <a:srgbClr val="FFFFFF"/>
                </a:highlight>
              </a:rPr>
              <a:t>After completion of the initial evaluation, cleaning and reshaping of the data, we created a relations database in AWS and connected it to our PG Admin account. This allowed us to join our datasets and start correlating our metadata.</a:t>
            </a:r>
            <a:endParaRPr sz="1200">
              <a:solidFill>
                <a:srgbClr val="24292F"/>
              </a:solidFill>
              <a:highlight>
                <a:srgbClr val="FFFFFF"/>
              </a:highlight>
            </a:endParaRPr>
          </a:p>
          <a:p>
            <a:pPr marL="914400" lvl="1" indent="-304800" algn="l" rtl="0">
              <a:spcBef>
                <a:spcPts val="0"/>
              </a:spcBef>
              <a:spcAft>
                <a:spcPts val="0"/>
              </a:spcAft>
              <a:buClr>
                <a:srgbClr val="24292F"/>
              </a:buClr>
              <a:buSzPts val="1200"/>
              <a:buChar char="○"/>
            </a:pPr>
            <a:r>
              <a:rPr lang="en" sz="1200">
                <a:solidFill>
                  <a:srgbClr val="24292F"/>
                </a:solidFill>
                <a:highlight>
                  <a:srgbClr val="FFFFFF"/>
                </a:highlight>
              </a:rPr>
              <a:t>Our Dependent variables were: Ownership/Sales</a:t>
            </a:r>
            <a:endParaRPr sz="1200">
              <a:solidFill>
                <a:srgbClr val="24292F"/>
              </a:solidFill>
              <a:highlight>
                <a:srgbClr val="FFFFFF"/>
              </a:highlight>
            </a:endParaRPr>
          </a:p>
          <a:p>
            <a:pPr marL="914400" lvl="1" indent="-304800" algn="l" rtl="0">
              <a:spcBef>
                <a:spcPts val="0"/>
              </a:spcBef>
              <a:spcAft>
                <a:spcPts val="0"/>
              </a:spcAft>
              <a:buClr>
                <a:srgbClr val="24292F"/>
              </a:buClr>
              <a:buSzPts val="1200"/>
              <a:buChar char="○"/>
            </a:pPr>
            <a:r>
              <a:rPr lang="en" sz="1200">
                <a:solidFill>
                  <a:srgbClr val="24292F"/>
                </a:solidFill>
                <a:highlight>
                  <a:srgbClr val="FFFFFF"/>
                </a:highlight>
              </a:rPr>
              <a:t>Our Independent variables were: Income, Incentives, Length of Commute, etc. -The final 3 highest correlated factors were determined by multiple linear regression analysis</a:t>
            </a:r>
            <a:endParaRPr sz="1200">
              <a:solidFill>
                <a:srgbClr val="24292F"/>
              </a:solidFill>
              <a:highlight>
                <a:srgbClr val="FFFFFF"/>
              </a:highlight>
            </a:endParaRPr>
          </a:p>
          <a:p>
            <a:pPr marL="0" lvl="0" indent="0" algn="l" rtl="0">
              <a:spcBef>
                <a:spcPts val="1200"/>
              </a:spcBef>
              <a:spcAft>
                <a:spcPts val="1200"/>
              </a:spcAft>
              <a:buNone/>
            </a:pP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Demographic makeup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Incentives by Counties </a:t>
            </a:r>
            <a:endParaRPr/>
          </a:p>
        </p:txBody>
      </p:sp>
      <p:pic>
        <p:nvPicPr>
          <p:cNvPr id="144" name="Google Shape;144;p20"/>
          <p:cNvPicPr preferRelativeResize="0"/>
          <p:nvPr/>
        </p:nvPicPr>
        <p:blipFill>
          <a:blip r:embed="rId3">
            <a:alphaModFix/>
          </a:blip>
          <a:stretch>
            <a:fillRect/>
          </a:stretch>
        </p:blipFill>
        <p:spPr>
          <a:xfrm>
            <a:off x="387250" y="971450"/>
            <a:ext cx="6125375" cy="3778424"/>
          </a:xfrm>
          <a:prstGeom prst="rect">
            <a:avLst/>
          </a:prstGeom>
          <a:noFill/>
          <a:ln>
            <a:noFill/>
          </a:ln>
        </p:spPr>
      </p:pic>
      <p:sp>
        <p:nvSpPr>
          <p:cNvPr id="145" name="Google Shape;145;p20"/>
          <p:cNvSpPr txBox="1"/>
          <p:nvPr/>
        </p:nvSpPr>
        <p:spPr>
          <a:xfrm>
            <a:off x="6749450" y="1043500"/>
            <a:ext cx="2264700" cy="23397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The following bar graph illustrates the max incentives broken down by county in the state of California. </a:t>
            </a:r>
            <a:endParaRPr>
              <a:latin typeface="Open Sans"/>
              <a:ea typeface="Open Sans"/>
              <a:cs typeface="Open Sans"/>
              <a:sym typeface="Open Sans"/>
            </a:endParaRPr>
          </a:p>
          <a:p>
            <a:pPr marL="0" lvl="0" indent="0" algn="l" rtl="0">
              <a:spcBef>
                <a:spcPts val="0"/>
              </a:spcBef>
              <a:spcAft>
                <a:spcPts val="0"/>
              </a:spcAft>
              <a:buNone/>
            </a:pPr>
            <a:endParaRPr>
              <a:latin typeface="Open Sans"/>
              <a:ea typeface="Open Sans"/>
              <a:cs typeface="Open Sans"/>
              <a:sym typeface="Open Sans"/>
            </a:endParaRPr>
          </a:p>
          <a:p>
            <a:pPr marL="0" lvl="0" indent="0" algn="l" rtl="0">
              <a:spcBef>
                <a:spcPts val="0"/>
              </a:spcBef>
              <a:spcAft>
                <a:spcPts val="0"/>
              </a:spcAft>
              <a:buNone/>
            </a:pPr>
            <a:r>
              <a:rPr lang="en">
                <a:latin typeface="Open Sans"/>
                <a:ea typeface="Open Sans"/>
                <a:cs typeface="Open Sans"/>
                <a:sym typeface="Open Sans"/>
              </a:rPr>
              <a:t>By far we can see Los Angeles county tops the chart offering up to 30K in total incentives*. </a:t>
            </a:r>
            <a:endParaRPr>
              <a:latin typeface="Open Sans"/>
              <a:ea typeface="Open Sans"/>
              <a:cs typeface="Open Sans"/>
              <a:sym typeface="Open Sans"/>
            </a:endParaRPr>
          </a:p>
        </p:txBody>
      </p:sp>
      <p:sp>
        <p:nvSpPr>
          <p:cNvPr id="146" name="Google Shape;146;p20"/>
          <p:cNvSpPr txBox="1"/>
          <p:nvPr/>
        </p:nvSpPr>
        <p:spPr>
          <a:xfrm>
            <a:off x="5661550" y="4810475"/>
            <a:ext cx="34413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i="1">
                <a:latin typeface="Open Sans"/>
                <a:ea typeface="Open Sans"/>
                <a:cs typeface="Open Sans"/>
                <a:sym typeface="Open Sans"/>
              </a:rPr>
              <a:t>*Certain incentives require meeting several requirements in order to be eligible. </a:t>
            </a:r>
            <a:endParaRPr sz="600" i="1">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Conclusions</a:t>
            </a:r>
            <a:endParaRPr/>
          </a:p>
        </p:txBody>
      </p:sp>
      <p:sp>
        <p:nvSpPr>
          <p:cNvPr id="152" name="Google Shape;152;p21"/>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Potential limitations of our data </a:t>
            </a:r>
            <a:endParaRPr/>
          </a:p>
          <a:p>
            <a:pPr marL="457200" lvl="0" indent="-342900" algn="l" rtl="0">
              <a:spcBef>
                <a:spcPts val="0"/>
              </a:spcBef>
              <a:spcAft>
                <a:spcPts val="0"/>
              </a:spcAft>
              <a:buSzPts val="1800"/>
              <a:buChar char="●"/>
            </a:pPr>
            <a:r>
              <a:rPr lang="en"/>
              <a:t>Potential opportunities for manufacturers of EV vehicles could be as simple as awareness of incentives to counties with a lower EV purchase rate particularly in </a:t>
            </a:r>
            <a:endParaRPr/>
          </a:p>
          <a:p>
            <a:pPr marL="457200" lvl="0" indent="-342900" algn="l" rtl="0">
              <a:spcBef>
                <a:spcPts val="0"/>
              </a:spcBef>
              <a:spcAft>
                <a:spcPts val="0"/>
              </a:spcAft>
              <a:buSzPts val="1800"/>
              <a:buChar char="●"/>
            </a:pPr>
            <a:r>
              <a:rPr lang="en"/>
              <a:t>Potential opportunity; does ethnic/racial diversity matter and/or contribute to EV sales?</a:t>
            </a:r>
            <a:endParaRPr/>
          </a:p>
          <a:p>
            <a:pPr marL="457200" lvl="0" indent="-342900" algn="l" rtl="0">
              <a:spcBef>
                <a:spcPts val="0"/>
              </a:spcBef>
              <a:spcAft>
                <a:spcPts val="0"/>
              </a:spcAft>
              <a:buSzPts val="1800"/>
              <a:buChar char="●"/>
            </a:pPr>
            <a:r>
              <a:rPr lang="en"/>
              <a:t>What about age? Should manufactures target market a younger demographic group by building a customer centric approach to their marketing?</a:t>
            </a:r>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954</Words>
  <Application>Microsoft Office PowerPoint</Application>
  <PresentationFormat>On-screen Show (16:9)</PresentationFormat>
  <Paragraphs>89</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Economica</vt:lpstr>
      <vt:lpstr>Open Sans</vt:lpstr>
      <vt:lpstr>Lato Light</vt:lpstr>
      <vt:lpstr>Arial</vt:lpstr>
      <vt:lpstr>Luxe</vt:lpstr>
      <vt:lpstr>California EV Dreams </vt:lpstr>
      <vt:lpstr>What factors contribute to sales in CA? </vt:lpstr>
      <vt:lpstr>Localizing trends in Global Market: What’s driving up EV sales</vt:lpstr>
      <vt:lpstr>West Coast EV Adoption</vt:lpstr>
      <vt:lpstr>Data Exploration</vt:lpstr>
      <vt:lpstr>Machine Learning Model</vt:lpstr>
      <vt:lpstr>Demographic makeup</vt:lpstr>
      <vt:lpstr>Incentives by Counties </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California EV Dreams </dc:title>
  <cp:lastModifiedBy>Nicole White</cp:lastModifiedBy>
  <cp:revision>1</cp:revision>
  <dcterms:modified xsi:type="dcterms:W3CDTF">2022-08-22T14:25:10Z</dcterms:modified>
</cp:coreProperties>
</file>